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"/>
  </p:notesMasterIdLst>
  <p:sldIdLst>
    <p:sldId id="256" r:id="rId2"/>
  </p:sldIdLst>
  <p:sldSz cx="6858000" cy="9144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7632"/>
    <a:srgbClr val="2D9833"/>
    <a:srgbClr val="2B8E31"/>
    <a:srgbClr val="1FBD3B"/>
    <a:srgbClr val="B20000"/>
    <a:srgbClr val="D7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0"/>
  </p:normalViewPr>
  <p:slideViewPr>
    <p:cSldViewPr snapToGrid="0" snapToObjects="1">
      <p:cViewPr varScale="1">
        <p:scale>
          <a:sx n="62" d="100"/>
          <a:sy n="62" d="100"/>
        </p:scale>
        <p:origin x="2496" y="4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99DF7-7AF0-4405-A729-C29E5B9E6F72}" type="datetimeFigureOut">
              <a:rPr lang="en-US" smtClean="0"/>
              <a:t>9/2/2021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1171575"/>
            <a:ext cx="237172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10088"/>
            <a:ext cx="5670550" cy="3690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7B0ABF-6125-4E4C-AF7C-8CC782C5F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14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98EFA-4140-4F25-8851-58ED6A7F670F}" type="datetime1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1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B204C-2865-463E-9BCC-A5F597039E06}" type="datetime1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A405-A46D-4E6E-91AA-1D686AA6DF0A}" type="datetime1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095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itlePlain_BETC_TM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6858000" cy="915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14350" y="4064000"/>
            <a:ext cx="5829300" cy="170688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14350" y="5791200"/>
            <a:ext cx="5829300" cy="812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72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AF57-894E-44CD-996E-EA9690F0CA33}" type="datetime1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083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0353-39DE-4F4C-A3AF-FB698C21F800}" type="datetime1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52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86A8-7DB1-4E6A-BF98-AA4AFD7A8B7C}" type="datetime1">
              <a:rPr lang="en-US" smtClean="0"/>
              <a:t>9/2/2021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73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F9DEA-6526-45DC-A4BC-5BBA8D6A5196}" type="datetime1">
              <a:rPr lang="en-US" smtClean="0"/>
              <a:t>9/2/2021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34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623-1AEE-4818-A645-52A02A177D8C}" type="datetime1">
              <a:rPr lang="en-US" smtClean="0"/>
              <a:t>9/2/2021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7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BAC9-D092-49E6-9D20-297D0C08DD41}" type="datetime1">
              <a:rPr lang="en-US" smtClean="0"/>
              <a:t>9/2/2021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63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02C7-0CE4-4D34-BFCF-C3D89D882E24}" type="datetime1">
              <a:rPr lang="en-US" smtClean="0"/>
              <a:t>9/2/2021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1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9592-BF00-4A1A-8421-1287203C24F2}" type="datetime1">
              <a:rPr lang="en-US" smtClean="0"/>
              <a:t>9/2/2021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©National Pressure Injury Advisory Panel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7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A7C12-9155-4DD9-A78E-725EE79FB7D5}" type="datetime1">
              <a:rPr lang="en-US" smtClean="0"/>
              <a:t>9/2/2021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©National Pressure Injury Advisory Panel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7DF75-A618-4EA6-8126-A64308AEA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84" r:id="rId1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" y="8716475"/>
            <a:ext cx="6857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95959"/>
                </a:solidFill>
              </a:rPr>
              <a:t>www.npiap.com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126707" y="588994"/>
            <a:ext cx="6604587" cy="1960033"/>
          </a:xfrm>
        </p:spPr>
        <p:txBody>
          <a:bodyPr>
            <a:noAutofit/>
          </a:bodyPr>
          <a:lstStyle/>
          <a:p>
            <a:r>
              <a:rPr lang="en-US" sz="13800" b="1" dirty="0">
                <a:solidFill>
                  <a:srgbClr val="FF0000"/>
                </a:solidFill>
              </a:rPr>
              <a:t>STOP!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1" y="2416492"/>
            <a:ext cx="6858000" cy="495968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595959"/>
                </a:solidFill>
              </a:rPr>
              <a:t>PRESSURE INJURIES</a:t>
            </a:r>
          </a:p>
        </p:txBody>
      </p:sp>
      <p:sp>
        <p:nvSpPr>
          <p:cNvPr id="15" name="Snip Single Corner Rectangle 14"/>
          <p:cNvSpPr/>
          <p:nvPr/>
        </p:nvSpPr>
        <p:spPr>
          <a:xfrm rot="10800000" flipH="1">
            <a:off x="634935" y="3112363"/>
            <a:ext cx="2626315" cy="1471988"/>
          </a:xfrm>
          <a:prstGeom prst="snip1Rect">
            <a:avLst>
              <a:gd name="adj" fmla="val 29132"/>
            </a:avLst>
          </a:prstGeom>
          <a:solidFill>
            <a:srgbClr val="595959">
              <a:alpha val="85000"/>
            </a:srgbClr>
          </a:solidFill>
          <a:ln w="76200" cmpd="sng"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75286" y="3125960"/>
            <a:ext cx="24859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Prevent Pressure Injuries</a:t>
            </a:r>
          </a:p>
          <a:p>
            <a:r>
              <a:rPr lang="en-US" sz="1600" dirty="0">
                <a:solidFill>
                  <a:srgbClr val="FFFFFF"/>
                </a:solidFill>
              </a:rPr>
              <a:t>Also known as bedsores, decubitus ulcers, &amp; pressure ulcers</a:t>
            </a:r>
          </a:p>
        </p:txBody>
      </p:sp>
      <p:sp>
        <p:nvSpPr>
          <p:cNvPr id="17" name="Snip Single Corner Rectangle 16"/>
          <p:cNvSpPr/>
          <p:nvPr/>
        </p:nvSpPr>
        <p:spPr>
          <a:xfrm rot="10800000" flipH="1">
            <a:off x="3719067" y="3108214"/>
            <a:ext cx="2492296" cy="1471988"/>
          </a:xfrm>
          <a:prstGeom prst="snip1Rect">
            <a:avLst>
              <a:gd name="adj" fmla="val 29132"/>
            </a:avLst>
          </a:prstGeom>
          <a:solidFill>
            <a:schemeClr val="tx1">
              <a:lumMod val="65000"/>
              <a:lumOff val="35000"/>
              <a:alpha val="85000"/>
            </a:schemeClr>
          </a:solidFill>
          <a:ln w="76200" cmpd="sng"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776789" y="3125960"/>
            <a:ext cx="242824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Pressure Injuries</a:t>
            </a:r>
          </a:p>
          <a:p>
            <a:r>
              <a:rPr lang="en-US" sz="1600" dirty="0">
                <a:solidFill>
                  <a:srgbClr val="FFFFFF"/>
                </a:solidFill>
              </a:rPr>
              <a:t>are a major burden to patients, caregivers, the healthcare system &amp; society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4935" y="4870203"/>
            <a:ext cx="3081425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700" dirty="0">
                <a:solidFill>
                  <a:srgbClr val="595959"/>
                </a:solidFill>
              </a:rPr>
              <a:t>IS YOUR PATIENT AT RISK?</a:t>
            </a:r>
          </a:p>
          <a:p>
            <a:pPr marL="342900" indent="-342900">
              <a:buFont typeface="+mj-lt"/>
              <a:buAutoNum type="arabicPeriod"/>
            </a:pPr>
            <a:endParaRPr lang="en-US" sz="1700" dirty="0">
              <a:solidFill>
                <a:srgbClr val="595959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700" dirty="0">
                <a:solidFill>
                  <a:srgbClr val="595959"/>
                </a:solidFill>
              </a:rPr>
              <a:t>IMPLEMENT PREVENTATIVE STRATEGIES</a:t>
            </a:r>
          </a:p>
          <a:p>
            <a:pPr marL="342900" indent="-342900">
              <a:buFont typeface="+mj-lt"/>
              <a:buAutoNum type="arabicPeriod"/>
            </a:pPr>
            <a:endParaRPr lang="en-US" sz="1700" dirty="0">
              <a:solidFill>
                <a:srgbClr val="595959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700" dirty="0">
                <a:solidFill>
                  <a:srgbClr val="595959"/>
                </a:solidFill>
              </a:rPr>
              <a:t>DOCUMENT, DOCUMENT, DOCUMENT</a:t>
            </a:r>
          </a:p>
          <a:p>
            <a:pPr marL="342900" indent="-342900">
              <a:buFont typeface="+mj-lt"/>
              <a:buAutoNum type="arabicPeriod"/>
            </a:pPr>
            <a:endParaRPr lang="en-US" sz="1700" dirty="0">
              <a:solidFill>
                <a:srgbClr val="595959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700" dirty="0">
                <a:solidFill>
                  <a:srgbClr val="595959"/>
                </a:solidFill>
              </a:rPr>
              <a:t>REFER TO INTERNATIONAL PRESSURE INJURY GUIDELINES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8418" y="65333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3" name="Octagon 22"/>
          <p:cNvSpPr/>
          <p:nvPr/>
        </p:nvSpPr>
        <p:spPr>
          <a:xfrm>
            <a:off x="3842813" y="5640195"/>
            <a:ext cx="2368550" cy="2476500"/>
          </a:xfrm>
          <a:prstGeom prst="octagon">
            <a:avLst/>
          </a:prstGeom>
          <a:solidFill>
            <a:srgbClr val="C00000"/>
          </a:solidFill>
          <a:ln w="136525" cap="flat" cmpd="dbl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0"/>
          <p:cNvSpPr txBox="1"/>
          <p:nvPr/>
        </p:nvSpPr>
        <p:spPr>
          <a:xfrm>
            <a:off x="4130785" y="5778158"/>
            <a:ext cx="1792605" cy="617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kern="1200">
                <a:solidFill>
                  <a:srgbClr val="FFFFFF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WORLD WIDE PRESSURE INJURY PREVENTION DAY</a:t>
            </a:r>
            <a:endParaRPr lang="en-US" sz="1200">
              <a:effectLst/>
              <a:latin typeface="Times New Roman" panose="02020603050405020304" pitchFamily="18" charset="0"/>
              <a:ea typeface="MS Mincho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3915837" y="6406857"/>
            <a:ext cx="2222500" cy="3111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kern="1200">
                <a:solidFill>
                  <a:srgbClr val="000000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+mn-ea"/>
              </a:rPr>
              <a:t>NOVEMBER 18</a:t>
            </a:r>
            <a:r>
              <a:rPr lang="en-US" sz="1400" b="1">
                <a:solidFill>
                  <a:srgbClr val="000000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, 2021</a:t>
            </a:r>
            <a:endParaRPr lang="en-US" sz="1200" dirty="0">
              <a:effectLst/>
              <a:latin typeface="Times New Roman" panose="02020603050405020304" pitchFamily="18" charset="0"/>
              <a:ea typeface="MS Mincho"/>
            </a:endParaRPr>
          </a:p>
        </p:txBody>
      </p:sp>
      <p:sp>
        <p:nvSpPr>
          <p:cNvPr id="26" name="Text Box 4"/>
          <p:cNvSpPr txBox="1"/>
          <p:nvPr/>
        </p:nvSpPr>
        <p:spPr>
          <a:xfrm>
            <a:off x="4102527" y="6630199"/>
            <a:ext cx="1849120" cy="6858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4800" b="1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STOP</a:t>
            </a:r>
            <a:endParaRPr lang="en-US" sz="1000" dirty="0">
              <a:effectLst/>
              <a:latin typeface="Arial" panose="020B0604020202020204" pitchFamily="34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27" name="TextBox 21"/>
          <p:cNvSpPr txBox="1"/>
          <p:nvPr/>
        </p:nvSpPr>
        <p:spPr>
          <a:xfrm>
            <a:off x="4311537" y="7317787"/>
            <a:ext cx="1416050" cy="7683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kern="12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+mn-ea"/>
              </a:rPr>
              <a:t>PRESSURE </a:t>
            </a:r>
            <a:endParaRPr lang="en-US" sz="1200" dirty="0">
              <a:effectLst/>
              <a:latin typeface="Times New Roman" panose="02020603050405020304" pitchFamily="18" charset="0"/>
              <a:ea typeface="MS Mincho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kern="12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+mn-ea"/>
              </a:rPr>
              <a:t>INJURIES</a:t>
            </a:r>
            <a:endParaRPr lang="en-US" sz="1200" dirty="0">
              <a:effectLst/>
              <a:latin typeface="Times New Roman" panose="02020603050405020304" pitchFamily="18" charset="0"/>
              <a:ea typeface="MS Mincho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+mn-ea"/>
              </a:rPr>
              <a:t>www.npiap.</a:t>
            </a:r>
            <a:r>
              <a:rPr lang="en-US" sz="120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8100" dir="2700000" algn="tl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com</a:t>
            </a:r>
            <a:endParaRPr lang="en-US" sz="1200" dirty="0">
              <a:effectLst/>
              <a:latin typeface="Times New Roman" panose="02020603050405020304" pitchFamily="18" charset="0"/>
              <a:ea typeface="MS Mincho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55D9E7-79FE-4C13-A918-2A4EB6F25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6301" y="8615461"/>
            <a:ext cx="2171700" cy="486833"/>
          </a:xfrm>
        </p:spPr>
        <p:txBody>
          <a:bodyPr/>
          <a:lstStyle/>
          <a:p>
            <a:r>
              <a:rPr lang="en-US" dirty="0"/>
              <a:t>©National Pressure Injury Advisory Panel 2021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A60D0D-D421-41A8-9F5C-3FAF200637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5" y="148701"/>
            <a:ext cx="2516351" cy="69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605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B20000"/>
        </a:solidFill>
        <a:ln w="76200" cmpd="sng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  <a:reflection stA="50000" endPos="29000" dist="241300" dir="5400000" sy="-100000" algn="bl" rotWithShape="0"/>
        </a:effectLst>
        <a:scene3d>
          <a:camera prst="orthographicFront">
            <a:rot lat="0" lon="0" rev="0"/>
          </a:camera>
          <a:lightRig rig="threePt" dir="t"/>
        </a:scene3d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STOP!</vt:lpstr>
    </vt:vector>
  </TitlesOfParts>
  <Company>Wellsense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STOP!</dc:title>
  <dc:creator>Kristen Thurman</dc:creator>
  <cp:lastModifiedBy>Emily Clifford</cp:lastModifiedBy>
  <cp:revision>36</cp:revision>
  <dcterms:created xsi:type="dcterms:W3CDTF">2014-07-09T23:54:29Z</dcterms:created>
  <dcterms:modified xsi:type="dcterms:W3CDTF">2021-09-02T19:38:30Z</dcterms:modified>
</cp:coreProperties>
</file>